
<file path=[Content_Types].xml><?xml version="1.0" encoding="utf-8"?>
<Types xmlns="http://schemas.openxmlformats.org/package/2006/content-types">
  <Default Extension="jfif" ContentType="image/jpeg"/>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12"/>
  </p:notesMasterIdLst>
  <p:sldIdLst>
    <p:sldId id="261" r:id="rId2"/>
    <p:sldId id="266" r:id="rId3"/>
    <p:sldId id="281" r:id="rId4"/>
    <p:sldId id="271" r:id="rId5"/>
    <p:sldId id="278" r:id="rId6"/>
    <p:sldId id="279" r:id="rId7"/>
    <p:sldId id="268" r:id="rId8"/>
    <p:sldId id="282" r:id="rId9"/>
    <p:sldId id="265" r:id="rId10"/>
    <p:sldId id="28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A12E4E-74BC-4E9A-A994-15ED262BCEDE}" v="19" dt="2023-01-03T16:48:46.492"/>
  </p1510:revLst>
</p1510:revInfo>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211" autoAdjust="0"/>
    <p:restoredTop sz="94598" autoAdjust="0"/>
  </p:normalViewPr>
  <p:slideViewPr>
    <p:cSldViewPr snapToGrid="0">
      <p:cViewPr varScale="1">
        <p:scale>
          <a:sx n="104" d="100"/>
          <a:sy n="104" d="100"/>
        </p:scale>
        <p:origin x="85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jpeg>
</file>

<file path=ppt/media/image12.png>
</file>

<file path=ppt/media/image13.png>
</file>

<file path=ppt/media/image2.png>
</file>

<file path=ppt/media/image3.png>
</file>

<file path=ppt/media/image4.jfif>
</file>

<file path=ppt/media/image5.jfif>
</file>

<file path=ppt/media/image6.jpeg>
</file>

<file path=ppt/media/image7.jpeg>
</file>

<file path=ppt/media/image8.jpeg>
</file>

<file path=ppt/media/image9.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4376D3-0863-46F4-AEE9-3D5B7AAFFFE0}" type="datetimeFigureOut">
              <a:rPr lang="en-IL" smtClean="0"/>
              <a:t>01/16/2023</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6C1841-D816-45CE-902C-28AEB384DEE1}" type="slidenum">
              <a:rPr lang="en-IL" smtClean="0"/>
              <a:t>‹#›</a:t>
            </a:fld>
            <a:endParaRPr lang="en-IL"/>
          </a:p>
        </p:txBody>
      </p:sp>
    </p:spTree>
    <p:extLst>
      <p:ext uri="{BB962C8B-B14F-4D97-AF65-F5344CB8AC3E}">
        <p14:creationId xmlns:p14="http://schemas.microsoft.com/office/powerpoint/2010/main" val="2501976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he-IL" dirty="0"/>
              <a:t>שער מעוינים בעל קפיץ לינארי חלש ומנעול מגנטי עם לחצן פתיח. </a:t>
            </a:r>
          </a:p>
          <a:p>
            <a:pPr marL="0" marR="0" lvl="0" indent="0" algn="l" defTabSz="914400" rtl="0" eaLnBrk="1" fontAlgn="auto" latinLnBrk="0" hangingPunct="1">
              <a:lnSpc>
                <a:spcPct val="100000"/>
              </a:lnSpc>
              <a:spcBef>
                <a:spcPts val="0"/>
              </a:spcBef>
              <a:spcAft>
                <a:spcPts val="0"/>
              </a:spcAft>
              <a:buClrTx/>
              <a:buSzTx/>
              <a:buFontTx/>
              <a:buNone/>
              <a:tabLst/>
              <a:defRPr/>
            </a:pPr>
            <a:r>
              <a:rPr lang="he-IL" dirty="0"/>
              <a:t>שער סורגים אלכסוני בעל מוט מחזיר ומנעול מגנטי עם לחצן פתיחה. </a:t>
            </a:r>
          </a:p>
          <a:p>
            <a:pPr marL="0" marR="0" lvl="0" indent="0" algn="l" defTabSz="914400" rtl="0" eaLnBrk="1" fontAlgn="auto" latinLnBrk="0" hangingPunct="1">
              <a:lnSpc>
                <a:spcPct val="100000"/>
              </a:lnSpc>
              <a:spcBef>
                <a:spcPts val="0"/>
              </a:spcBef>
              <a:spcAft>
                <a:spcPts val="0"/>
              </a:spcAft>
              <a:buClrTx/>
              <a:buSzTx/>
              <a:buFontTx/>
              <a:buNone/>
              <a:tabLst/>
              <a:defRPr/>
            </a:pPr>
            <a:r>
              <a:rPr lang="he-IL" dirty="0"/>
              <a:t>החלופה שנבחרה: סגירה אוטומטית על ידי קפיץ נסתר ומנגנון חשמלי עם לחצן. הוספת ספוגי מגן על הדלת ויריעות פלסטיק שנמתחות על הצירים. </a:t>
            </a:r>
          </a:p>
          <a:p>
            <a:pPr marL="0" marR="0" lvl="0" indent="0" algn="l" defTabSz="914400" rtl="0" eaLnBrk="1" fontAlgn="auto" latinLnBrk="0" hangingPunct="1">
              <a:lnSpc>
                <a:spcPct val="100000"/>
              </a:lnSpc>
              <a:spcBef>
                <a:spcPts val="0"/>
              </a:spcBef>
              <a:spcAft>
                <a:spcPts val="0"/>
              </a:spcAft>
              <a:buClrTx/>
              <a:buSzTx/>
              <a:buFontTx/>
              <a:buNone/>
              <a:tabLst/>
              <a:defRPr/>
            </a:pPr>
            <a:endParaRPr lang="he-IL" dirty="0"/>
          </a:p>
          <a:p>
            <a:endParaRPr lang="en-IL" dirty="0"/>
          </a:p>
        </p:txBody>
      </p:sp>
      <p:sp>
        <p:nvSpPr>
          <p:cNvPr id="4" name="Slide Number Placeholder 3"/>
          <p:cNvSpPr>
            <a:spLocks noGrp="1"/>
          </p:cNvSpPr>
          <p:nvPr>
            <p:ph type="sldNum" sz="quarter" idx="5"/>
          </p:nvPr>
        </p:nvSpPr>
        <p:spPr/>
        <p:txBody>
          <a:bodyPr/>
          <a:lstStyle/>
          <a:p>
            <a:fld id="{EE6C1841-D816-45CE-902C-28AEB384DEE1}" type="slidenum">
              <a:rPr lang="en-IL" smtClean="0"/>
              <a:t>4</a:t>
            </a:fld>
            <a:endParaRPr lang="en-IL"/>
          </a:p>
        </p:txBody>
      </p:sp>
    </p:spTree>
    <p:extLst>
      <p:ext uri="{BB962C8B-B14F-4D97-AF65-F5344CB8AC3E}">
        <p14:creationId xmlns:p14="http://schemas.microsoft.com/office/powerpoint/2010/main" val="2765682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304019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163258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092705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964388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1/16/2023</a:t>
            </a:fld>
            <a:endParaRPr lang="en-US" dirty="0"/>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532286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756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809659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12848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8248713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6477818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1/16/2023</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312813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dirty="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1/16/2023</a:t>
            </a:fld>
            <a:endParaRPr lang="en-US" dirty="0"/>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dirty="0"/>
          </a:p>
        </p:txBody>
      </p:sp>
    </p:spTree>
    <p:extLst>
      <p:ext uri="{BB962C8B-B14F-4D97-AF65-F5344CB8AC3E}">
        <p14:creationId xmlns:p14="http://schemas.microsoft.com/office/powerpoint/2010/main" val="1653672336"/>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4.jfi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jfif"/></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microsoft.com/office/2007/relationships/media" Target="../media/media3.mp4"/><Relationship Id="rId7" Type="http://schemas.openxmlformats.org/officeDocument/2006/relationships/image" Target="../media/image13.png"/><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12.png"/><Relationship Id="rId5" Type="http://schemas.openxmlformats.org/officeDocument/2006/relationships/slideLayout" Target="../slideLayouts/slideLayout2.xml"/><Relationship Id="rId4" Type="http://schemas.openxmlformats.org/officeDocument/2006/relationships/video" Target="../media/media3.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95C3709-E379-C7A6-701F-FCB163539192}"/>
              </a:ext>
            </a:extLst>
          </p:cNvPr>
          <p:cNvSpPr>
            <a:spLocks noGrp="1"/>
          </p:cNvSpPr>
          <p:nvPr>
            <p:ph type="ctrTitle"/>
          </p:nvPr>
        </p:nvSpPr>
        <p:spPr>
          <a:xfrm>
            <a:off x="-1" y="1156323"/>
            <a:ext cx="12191999" cy="2223082"/>
          </a:xfrm>
        </p:spPr>
        <p:txBody>
          <a:bodyPr anchor="t">
            <a:noAutofit/>
          </a:bodyPr>
          <a:lstStyle/>
          <a:p>
            <a:pPr algn="ctr" rtl="1"/>
            <a:r>
              <a:rPr lang="he-IL" sz="11500" b="1" dirty="0">
                <a:solidFill>
                  <a:srgbClr val="FFFFFF"/>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שערי ילדים</a:t>
            </a:r>
            <a:endParaRPr lang="en-US" sz="2000" dirty="0">
              <a:solidFill>
                <a:srgbClr val="FFFFFF"/>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 name="Title 1">
            <a:extLst>
              <a:ext uri="{FF2B5EF4-FFF2-40B4-BE49-F238E27FC236}">
                <a16:creationId xmlns:a16="http://schemas.microsoft.com/office/drawing/2014/main" id="{5B830A29-AC93-B79E-4682-80C1D54932A3}"/>
              </a:ext>
            </a:extLst>
          </p:cNvPr>
          <p:cNvSpPr txBox="1">
            <a:spLocks/>
          </p:cNvSpPr>
          <p:nvPr/>
        </p:nvSpPr>
        <p:spPr>
          <a:xfrm>
            <a:off x="0" y="3313507"/>
            <a:ext cx="12191999" cy="1249960"/>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8800" kern="1200">
                <a:solidFill>
                  <a:schemeClr val="tx1"/>
                </a:solidFill>
                <a:latin typeface="+mj-lt"/>
                <a:ea typeface="+mj-ea"/>
                <a:cs typeface="+mj-cs"/>
              </a:defRPr>
            </a:lvl1pPr>
          </a:lstStyle>
          <a:p>
            <a:pPr algn="ctr" rtl="1"/>
            <a:r>
              <a:rPr lang="he-IL" sz="3600" b="1" dirty="0">
                <a:solidFill>
                  <a:srgbClr val="FFFFFF"/>
                </a:solidFill>
                <a:latin typeface="Calibri" panose="020F0502020204030204" pitchFamily="34" charset="0"/>
                <a:cs typeface="Calibri" panose="020F0502020204030204" pitchFamily="34" charset="0"/>
              </a:rPr>
              <a:t>קבוצה 32:</a:t>
            </a:r>
          </a:p>
          <a:p>
            <a:pPr algn="ctr" rtl="1"/>
            <a:r>
              <a:rPr lang="he-IL" sz="3600" dirty="0">
                <a:solidFill>
                  <a:srgbClr val="FFFFFF"/>
                </a:solidFill>
                <a:latin typeface="Calibri" panose="020F0502020204030204" pitchFamily="34" charset="0"/>
                <a:cs typeface="Calibri" panose="020F0502020204030204" pitchFamily="34" charset="0"/>
              </a:rPr>
              <a:t>עדן </a:t>
            </a:r>
            <a:r>
              <a:rPr lang="he-IL" sz="3600" dirty="0" err="1">
                <a:solidFill>
                  <a:srgbClr val="FFFFFF"/>
                </a:solidFill>
                <a:latin typeface="Calibri" panose="020F0502020204030204" pitchFamily="34" charset="0"/>
                <a:cs typeface="Calibri" panose="020F0502020204030204" pitchFamily="34" charset="0"/>
              </a:rPr>
              <a:t>אטליס</a:t>
            </a:r>
            <a:r>
              <a:rPr lang="he-IL" sz="3600" dirty="0">
                <a:solidFill>
                  <a:srgbClr val="FFFFFF"/>
                </a:solidFill>
                <a:latin typeface="Calibri" panose="020F0502020204030204" pitchFamily="34" charset="0"/>
                <a:cs typeface="Calibri" panose="020F0502020204030204" pitchFamily="34" charset="0"/>
              </a:rPr>
              <a:t>, עידן בביוב, שלום </a:t>
            </a:r>
            <a:r>
              <a:rPr lang="he-IL" sz="3600" dirty="0" err="1">
                <a:solidFill>
                  <a:srgbClr val="FFFFFF"/>
                </a:solidFill>
                <a:latin typeface="Calibri" panose="020F0502020204030204" pitchFamily="34" charset="0"/>
                <a:cs typeface="Calibri" panose="020F0502020204030204" pitchFamily="34" charset="0"/>
              </a:rPr>
              <a:t>דינקביץ</a:t>
            </a:r>
            <a:r>
              <a:rPr lang="he-IL" sz="3600" dirty="0">
                <a:solidFill>
                  <a:srgbClr val="FFFFFF"/>
                </a:solidFill>
                <a:latin typeface="Calibri" panose="020F0502020204030204" pitchFamily="34" charset="0"/>
                <a:cs typeface="Calibri" panose="020F0502020204030204" pitchFamily="34" charset="0"/>
              </a:rPr>
              <a:t>, תומר הראל, אלדד כהן, אור יצחקי</a:t>
            </a:r>
            <a:endParaRPr lang="en-US" sz="500" dirty="0">
              <a:solidFill>
                <a:srgbClr val="FFFFFF"/>
              </a:solidFill>
              <a:latin typeface="Calibri" panose="020F0502020204030204" pitchFamily="34" charset="0"/>
              <a:cs typeface="Calibri" panose="020F0502020204030204" pitchFamily="34" charset="0"/>
            </a:endParaRPr>
          </a:p>
        </p:txBody>
      </p:sp>
      <p:sp>
        <p:nvSpPr>
          <p:cNvPr id="2" name="Title 1">
            <a:extLst>
              <a:ext uri="{FF2B5EF4-FFF2-40B4-BE49-F238E27FC236}">
                <a16:creationId xmlns:a16="http://schemas.microsoft.com/office/drawing/2014/main" id="{D04CE092-F39E-33D9-8FC3-2C16D4264F3B}"/>
              </a:ext>
            </a:extLst>
          </p:cNvPr>
          <p:cNvSpPr txBox="1">
            <a:spLocks/>
          </p:cNvSpPr>
          <p:nvPr/>
        </p:nvSpPr>
        <p:spPr>
          <a:xfrm>
            <a:off x="1" y="4704917"/>
            <a:ext cx="12191999" cy="1249960"/>
          </a:xfrm>
          <a:prstGeom prst="rect">
            <a:avLst/>
          </a:prstGeom>
        </p:spPr>
        <p:txBody>
          <a:bodyPr vert="horz" lIns="91440" tIns="45720" rIns="91440" bIns="45720" rtlCol="0" anchor="t">
            <a:normAutofit fontScale="97500"/>
          </a:bodyPr>
          <a:lstStyle>
            <a:lvl1pPr algn="l" defTabSz="914400" rtl="0" eaLnBrk="1" latinLnBrk="0" hangingPunct="1">
              <a:lnSpc>
                <a:spcPct val="90000"/>
              </a:lnSpc>
              <a:spcBef>
                <a:spcPct val="0"/>
              </a:spcBef>
              <a:buNone/>
              <a:defRPr sz="8800" kern="1200">
                <a:solidFill>
                  <a:schemeClr val="tx1"/>
                </a:solidFill>
                <a:latin typeface="+mj-lt"/>
                <a:ea typeface="+mj-ea"/>
                <a:cs typeface="+mj-cs"/>
              </a:defRPr>
            </a:lvl1pPr>
          </a:lstStyle>
          <a:p>
            <a:pPr algn="ctr" rtl="1"/>
            <a:r>
              <a:rPr lang="he-IL" sz="3600" b="1" dirty="0">
                <a:solidFill>
                  <a:srgbClr val="FFFFFF"/>
                </a:solidFill>
                <a:latin typeface="Calibri" panose="020F0502020204030204" pitchFamily="34" charset="0"/>
                <a:cs typeface="Calibri" panose="020F0502020204030204" pitchFamily="34" charset="0"/>
              </a:rPr>
              <a:t>שותפים:</a:t>
            </a:r>
          </a:p>
          <a:p>
            <a:pPr algn="ctr" rtl="1"/>
            <a:r>
              <a:rPr lang="he-IL" sz="3600" dirty="0">
                <a:solidFill>
                  <a:srgbClr val="FFFFFF"/>
                </a:solidFill>
                <a:latin typeface="Calibri" panose="020F0502020204030204" pitchFamily="34" charset="0"/>
                <a:cs typeface="Calibri" panose="020F0502020204030204" pitchFamily="34" charset="0"/>
              </a:rPr>
              <a:t>אורית </a:t>
            </a:r>
            <a:r>
              <a:rPr lang="he-IL" sz="3600" dirty="0" err="1">
                <a:solidFill>
                  <a:srgbClr val="FFFFFF"/>
                </a:solidFill>
                <a:latin typeface="Calibri" panose="020F0502020204030204" pitchFamily="34" charset="0"/>
                <a:cs typeface="Calibri" panose="020F0502020204030204" pitchFamily="34" charset="0"/>
              </a:rPr>
              <a:t>וילקר</a:t>
            </a:r>
            <a:r>
              <a:rPr lang="he-IL" sz="3600" dirty="0">
                <a:solidFill>
                  <a:srgbClr val="FFFFFF"/>
                </a:solidFill>
                <a:latin typeface="Calibri" panose="020F0502020204030204" pitchFamily="34" charset="0"/>
                <a:cs typeface="Calibri" panose="020F0502020204030204" pitchFamily="34" charset="0"/>
              </a:rPr>
              <a:t>, דורון יוסף צור</a:t>
            </a:r>
            <a:endParaRPr lang="en-US" sz="500" dirty="0">
              <a:solidFill>
                <a:srgbClr val="FFFF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5472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F726E7C-A2ED-DD53-F0AC-0CBD1B98CE7C}"/>
              </a:ext>
            </a:extLst>
          </p:cNvPr>
          <p:cNvSpPr>
            <a:spLocks noGrp="1"/>
          </p:cNvSpPr>
          <p:nvPr>
            <p:ph idx="1"/>
          </p:nvPr>
        </p:nvSpPr>
        <p:spPr>
          <a:xfrm>
            <a:off x="454274" y="1797483"/>
            <a:ext cx="11101136" cy="3779837"/>
          </a:xfrm>
        </p:spPr>
        <p:txBody>
          <a:bodyPr>
            <a:normAutofit/>
          </a:bodyPr>
          <a:lstStyle/>
          <a:p>
            <a:pPr algn="r" rtl="1"/>
            <a:r>
              <a:rPr lang="he-IL" sz="2500" dirty="0">
                <a:latin typeface="Calibri" panose="020F0502020204030204" pitchFamily="34" charset="0"/>
                <a:cs typeface="Calibri" panose="020F0502020204030204" pitchFamily="34" charset="0"/>
              </a:rPr>
              <a:t>אופן פיתוח קונספט.</a:t>
            </a:r>
          </a:p>
          <a:p>
            <a:pPr algn="r" rtl="1"/>
            <a:r>
              <a:rPr lang="he-IL" sz="2500" dirty="0">
                <a:latin typeface="Calibri" panose="020F0502020204030204" pitchFamily="34" charset="0"/>
                <a:cs typeface="Calibri" panose="020F0502020204030204" pitchFamily="34" charset="0"/>
              </a:rPr>
              <a:t>עבודה עם לקוחות והתאמת התוצר לדרישותיו ולהעדפותיו. </a:t>
            </a:r>
          </a:p>
          <a:p>
            <a:pPr algn="r" rtl="1"/>
            <a:r>
              <a:rPr lang="he-IL" sz="2500" dirty="0">
                <a:latin typeface="Calibri" panose="020F0502020204030204" pitchFamily="34" charset="0"/>
                <a:cs typeface="Calibri" panose="020F0502020204030204" pitchFamily="34" charset="0"/>
              </a:rPr>
              <a:t>שיפור והתאמת התוצר בהתאם למשובים המתקבלים במהלך התהליך ובעקבות בעיות שעלו תוך כדי. </a:t>
            </a:r>
            <a:endParaRPr lang="en-US" sz="2500" dirty="0">
              <a:latin typeface="Calibri" panose="020F0502020204030204" pitchFamily="34" charset="0"/>
              <a:cs typeface="Calibri" panose="020F0502020204030204" pitchFamily="34" charset="0"/>
            </a:endParaRPr>
          </a:p>
        </p:txBody>
      </p:sp>
      <p:sp>
        <p:nvSpPr>
          <p:cNvPr id="6" name="Title 1">
            <a:extLst>
              <a:ext uri="{FF2B5EF4-FFF2-40B4-BE49-F238E27FC236}">
                <a16:creationId xmlns:a16="http://schemas.microsoft.com/office/drawing/2014/main" id="{B61AC269-D0DE-8842-F6BC-F89CB2242B08}"/>
              </a:ext>
            </a:extLst>
          </p:cNvPr>
          <p:cNvSpPr txBox="1">
            <a:spLocks/>
          </p:cNvSpPr>
          <p:nvPr/>
        </p:nvSpPr>
        <p:spPr>
          <a:xfrm>
            <a:off x="0" y="419928"/>
            <a:ext cx="12191999" cy="9747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rtl="1"/>
            <a:r>
              <a:rPr lang="he-IL"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חווייתנו בקורס</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79649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A8C2D-9305-5930-2BB2-2834ACC286F5}"/>
              </a:ext>
            </a:extLst>
          </p:cNvPr>
          <p:cNvSpPr>
            <a:spLocks noGrp="1"/>
          </p:cNvSpPr>
          <p:nvPr>
            <p:ph type="title"/>
          </p:nvPr>
        </p:nvSpPr>
        <p:spPr>
          <a:xfrm>
            <a:off x="0" y="419928"/>
            <a:ext cx="12191999" cy="974763"/>
          </a:xfrm>
        </p:spPr>
        <p:txBody>
          <a:bodyPr anchor="ctr"/>
          <a:lstStyle/>
          <a:p>
            <a:pPr algn="ctr" rtl="1"/>
            <a:r>
              <a:rPr lang="he-IL"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תיאור האתגר</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C2740BE2-987D-D4E4-C817-E3BB72581D7E}"/>
              </a:ext>
            </a:extLst>
          </p:cNvPr>
          <p:cNvSpPr>
            <a:spLocks noGrp="1"/>
          </p:cNvSpPr>
          <p:nvPr>
            <p:ph idx="1"/>
          </p:nvPr>
        </p:nvSpPr>
        <p:spPr>
          <a:xfrm>
            <a:off x="550864" y="1886779"/>
            <a:ext cx="11090270" cy="3322531"/>
          </a:xfrm>
        </p:spPr>
        <p:txBody>
          <a:bodyPr>
            <a:normAutofit/>
          </a:bodyPr>
          <a:lstStyle/>
          <a:p>
            <a:pPr algn="r" rtl="1"/>
            <a:r>
              <a:rPr lang="he-IL" sz="2500" dirty="0">
                <a:latin typeface="Calibri" panose="020F0502020204030204" pitchFamily="34" charset="0"/>
                <a:cs typeface="Calibri" panose="020F0502020204030204" pitchFamily="34" charset="0"/>
              </a:rPr>
              <a:t>נדרש שער כניסה לג'ימבורי אשר נשלט על ידי אדם מבוגר בלבד, ויווסת את כניסת ויציאת הילדים מהמתחם. נכון לרגע זה לא קיים פתרון כזה בשוק, דבר המקשה על המתנדבות האחראיות על הילדים. </a:t>
            </a:r>
          </a:p>
          <a:p>
            <a:pPr algn="r" rtl="1"/>
            <a:r>
              <a:rPr lang="he-IL" sz="2500" dirty="0">
                <a:latin typeface="Calibri" panose="020F0502020204030204" pitchFamily="34" charset="0"/>
                <a:cs typeface="Calibri" panose="020F0502020204030204" pitchFamily="34" charset="0"/>
              </a:rPr>
              <a:t>בין אזור ההורים לאזור הילדים קיים שער אשר נשבר לעיתים תכופות ולא מונע מהילדים להיכנס או לצאת. </a:t>
            </a:r>
          </a:p>
          <a:p>
            <a:pPr algn="r" rtl="1"/>
            <a:r>
              <a:rPr lang="he-IL" sz="2500" dirty="0">
                <a:latin typeface="Calibri" panose="020F0502020204030204" pitchFamily="34" charset="0"/>
                <a:cs typeface="Calibri" panose="020F0502020204030204" pitchFamily="34" charset="0"/>
              </a:rPr>
              <a:t>נדרש שער אשר ייסגר באופן אוטומטי.</a:t>
            </a:r>
          </a:p>
        </p:txBody>
      </p:sp>
    </p:spTree>
    <p:extLst>
      <p:ext uri="{BB962C8B-B14F-4D97-AF65-F5344CB8AC3E}">
        <p14:creationId xmlns:p14="http://schemas.microsoft.com/office/powerpoint/2010/main" val="1630361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4165769-C82C-6993-5A13-E0C4DFBB568D}"/>
              </a:ext>
            </a:extLst>
          </p:cNvPr>
          <p:cNvPicPr>
            <a:picLocks noChangeAspect="1"/>
          </p:cNvPicPr>
          <p:nvPr/>
        </p:nvPicPr>
        <p:blipFill>
          <a:blip r:embed="rId4"/>
          <a:stretch>
            <a:fillRect/>
          </a:stretch>
        </p:blipFill>
        <p:spPr>
          <a:xfrm>
            <a:off x="691784" y="2085737"/>
            <a:ext cx="3201951" cy="4400979"/>
          </a:xfrm>
          <a:prstGeom prst="rect">
            <a:avLst/>
          </a:prstGeom>
        </p:spPr>
      </p:pic>
      <p:pic>
        <p:nvPicPr>
          <p:cNvPr id="9" name="Picture 8">
            <a:extLst>
              <a:ext uri="{FF2B5EF4-FFF2-40B4-BE49-F238E27FC236}">
                <a16:creationId xmlns:a16="http://schemas.microsoft.com/office/drawing/2014/main" id="{608B01FA-6D1C-B6FF-DDD0-BA945D01C915}"/>
              </a:ext>
            </a:extLst>
          </p:cNvPr>
          <p:cNvPicPr>
            <a:picLocks noChangeAspect="1"/>
          </p:cNvPicPr>
          <p:nvPr/>
        </p:nvPicPr>
        <p:blipFill>
          <a:blip r:embed="rId5"/>
          <a:stretch>
            <a:fillRect/>
          </a:stretch>
        </p:blipFill>
        <p:spPr>
          <a:xfrm>
            <a:off x="8381468" y="2085737"/>
            <a:ext cx="3291167" cy="4400979"/>
          </a:xfrm>
          <a:prstGeom prst="rect">
            <a:avLst/>
          </a:prstGeom>
        </p:spPr>
      </p:pic>
      <p:pic>
        <p:nvPicPr>
          <p:cNvPr id="10" name="גן ילדים">
            <a:hlinkClick r:id="" action="ppaction://media"/>
            <a:extLst>
              <a:ext uri="{FF2B5EF4-FFF2-40B4-BE49-F238E27FC236}">
                <a16:creationId xmlns:a16="http://schemas.microsoft.com/office/drawing/2014/main" id="{C9A823C9-5B80-13E2-4FAA-01A0B1CAB87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584699" y="1419461"/>
            <a:ext cx="3022600" cy="5067255"/>
          </a:xfrm>
          <a:prstGeom prst="rect">
            <a:avLst/>
          </a:prstGeom>
        </p:spPr>
      </p:pic>
      <p:sp>
        <p:nvSpPr>
          <p:cNvPr id="11" name="Title 1">
            <a:extLst>
              <a:ext uri="{FF2B5EF4-FFF2-40B4-BE49-F238E27FC236}">
                <a16:creationId xmlns:a16="http://schemas.microsoft.com/office/drawing/2014/main" id="{89D035A9-AE9E-5929-C246-C20619F16CD9}"/>
              </a:ext>
            </a:extLst>
          </p:cNvPr>
          <p:cNvSpPr txBox="1">
            <a:spLocks/>
          </p:cNvSpPr>
          <p:nvPr/>
        </p:nvSpPr>
        <p:spPr>
          <a:xfrm>
            <a:off x="691784" y="1619250"/>
            <a:ext cx="3201952" cy="5334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rtl="1"/>
            <a:r>
              <a:rPr lang="he-IL" sz="2400" b="1" dirty="0">
                <a:latin typeface="Calibri" panose="020F0502020204030204" pitchFamily="34" charset="0"/>
                <a:cs typeface="Calibri" panose="020F0502020204030204" pitchFamily="34" charset="0"/>
              </a:rPr>
              <a:t>מתחם הג'ימבורי</a:t>
            </a:r>
            <a:endParaRPr lang="en-US" sz="2400" b="1" dirty="0">
              <a:latin typeface="Calibri" panose="020F0502020204030204" pitchFamily="34" charset="0"/>
              <a:cs typeface="Calibri" panose="020F0502020204030204" pitchFamily="34" charset="0"/>
            </a:endParaRPr>
          </a:p>
        </p:txBody>
      </p:sp>
      <p:sp>
        <p:nvSpPr>
          <p:cNvPr id="12" name="Title 1">
            <a:extLst>
              <a:ext uri="{FF2B5EF4-FFF2-40B4-BE49-F238E27FC236}">
                <a16:creationId xmlns:a16="http://schemas.microsoft.com/office/drawing/2014/main" id="{694FD7A1-69F9-F031-FC3E-A874AD778168}"/>
              </a:ext>
            </a:extLst>
          </p:cNvPr>
          <p:cNvSpPr txBox="1">
            <a:spLocks/>
          </p:cNvSpPr>
          <p:nvPr/>
        </p:nvSpPr>
        <p:spPr>
          <a:xfrm>
            <a:off x="8381468" y="1619250"/>
            <a:ext cx="3291167" cy="5334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rtl="1"/>
            <a:r>
              <a:rPr lang="he-IL" sz="2400" b="1" dirty="0">
                <a:latin typeface="Calibri" panose="020F0502020204030204" pitchFamily="34" charset="0"/>
                <a:cs typeface="Calibri" panose="020F0502020204030204" pitchFamily="34" charset="0"/>
              </a:rPr>
              <a:t>מתחם הילדים</a:t>
            </a:r>
            <a:endParaRPr lang="en-US" sz="2400" b="1" dirty="0">
              <a:latin typeface="Calibri" panose="020F0502020204030204" pitchFamily="34" charset="0"/>
              <a:cs typeface="Calibri" panose="020F0502020204030204" pitchFamily="34" charset="0"/>
            </a:endParaRPr>
          </a:p>
        </p:txBody>
      </p:sp>
      <p:sp>
        <p:nvSpPr>
          <p:cNvPr id="3" name="Title 1">
            <a:extLst>
              <a:ext uri="{FF2B5EF4-FFF2-40B4-BE49-F238E27FC236}">
                <a16:creationId xmlns:a16="http://schemas.microsoft.com/office/drawing/2014/main" id="{9037D05F-5BCE-F5E6-5716-F5AE4982EA19}"/>
              </a:ext>
            </a:extLst>
          </p:cNvPr>
          <p:cNvSpPr txBox="1">
            <a:spLocks/>
          </p:cNvSpPr>
          <p:nvPr/>
        </p:nvSpPr>
        <p:spPr>
          <a:xfrm>
            <a:off x="0" y="419928"/>
            <a:ext cx="12191999" cy="9747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ctr" rtl="1"/>
            <a:r>
              <a:rPr lang="he-IL"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ממצאים מביקור אצל הלקוח</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3753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8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94FD7A1-69F9-F031-FC3E-A874AD778168}"/>
              </a:ext>
            </a:extLst>
          </p:cNvPr>
          <p:cNvSpPr txBox="1">
            <a:spLocks/>
          </p:cNvSpPr>
          <p:nvPr/>
        </p:nvSpPr>
        <p:spPr>
          <a:xfrm>
            <a:off x="8618774" y="1600397"/>
            <a:ext cx="3457575" cy="5334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ctr" rtl="1">
              <a:buFont typeface="Arial" panose="020B0604020202020204" pitchFamily="34" charset="0"/>
              <a:buChar char="•"/>
            </a:pPr>
            <a:endParaRPr lang="en-US" sz="2400" dirty="0"/>
          </a:p>
        </p:txBody>
      </p:sp>
      <p:sp>
        <p:nvSpPr>
          <p:cNvPr id="4" name="AutoShape 2">
            <a:extLst>
              <a:ext uri="{FF2B5EF4-FFF2-40B4-BE49-F238E27FC236}">
                <a16:creationId xmlns:a16="http://schemas.microsoft.com/office/drawing/2014/main" id="{7640C999-E680-D233-8D08-D5A10E79D26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AutoShape 4">
            <a:extLst>
              <a:ext uri="{FF2B5EF4-FFF2-40B4-BE49-F238E27FC236}">
                <a16:creationId xmlns:a16="http://schemas.microsoft.com/office/drawing/2014/main" id="{02493309-DC49-282E-97F8-EA990F6314C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8" name="Picture 7" descr="Text&#10;&#10;Description automatically generated">
            <a:extLst>
              <a:ext uri="{FF2B5EF4-FFF2-40B4-BE49-F238E27FC236}">
                <a16:creationId xmlns:a16="http://schemas.microsoft.com/office/drawing/2014/main" id="{BEA30658-3846-3363-57D2-4999661BB9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2464" y="1632735"/>
            <a:ext cx="3705909" cy="3897330"/>
          </a:xfrm>
          <a:prstGeom prst="rect">
            <a:avLst/>
          </a:prstGeom>
        </p:spPr>
      </p:pic>
      <p:pic>
        <p:nvPicPr>
          <p:cNvPr id="6" name="Content Placeholder 14" descr="A picture containing text&#10;&#10;Description automatically generated">
            <a:extLst>
              <a:ext uri="{FF2B5EF4-FFF2-40B4-BE49-F238E27FC236}">
                <a16:creationId xmlns:a16="http://schemas.microsoft.com/office/drawing/2014/main" id="{71E29CF8-0FD6-24D1-36FB-E2B68B21A1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3841" y="1632735"/>
            <a:ext cx="3729866" cy="3897330"/>
          </a:xfrm>
          <a:prstGeom prst="rect">
            <a:avLst/>
          </a:prstGeom>
        </p:spPr>
      </p:pic>
      <p:sp>
        <p:nvSpPr>
          <p:cNvPr id="10" name="Title 1">
            <a:extLst>
              <a:ext uri="{FF2B5EF4-FFF2-40B4-BE49-F238E27FC236}">
                <a16:creationId xmlns:a16="http://schemas.microsoft.com/office/drawing/2014/main" id="{FD8310CD-898B-0C0D-D199-B2BEFBB45D3C}"/>
              </a:ext>
            </a:extLst>
          </p:cNvPr>
          <p:cNvSpPr>
            <a:spLocks noGrp="1"/>
          </p:cNvSpPr>
          <p:nvPr>
            <p:ph type="title"/>
          </p:nvPr>
        </p:nvSpPr>
        <p:spPr>
          <a:xfrm>
            <a:off x="0" y="419928"/>
            <a:ext cx="12191999" cy="974763"/>
          </a:xfrm>
        </p:spPr>
        <p:txBody>
          <a:bodyPr anchor="ctr"/>
          <a:lstStyle/>
          <a:p>
            <a:pPr algn="ctr" rtl="1"/>
            <a:r>
              <a:rPr lang="he-IL"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קונספטים ראשוניים</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739945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94FD7A1-69F9-F031-FC3E-A874AD778168}"/>
              </a:ext>
            </a:extLst>
          </p:cNvPr>
          <p:cNvSpPr txBox="1">
            <a:spLocks/>
          </p:cNvSpPr>
          <p:nvPr/>
        </p:nvSpPr>
        <p:spPr>
          <a:xfrm>
            <a:off x="8618774" y="1600397"/>
            <a:ext cx="3457575" cy="5334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ctr" rtl="1">
              <a:buFont typeface="Arial" panose="020B0604020202020204" pitchFamily="34" charset="0"/>
              <a:buChar char="•"/>
            </a:pPr>
            <a:endParaRPr lang="en-US" sz="2400" dirty="0"/>
          </a:p>
        </p:txBody>
      </p:sp>
      <p:sp>
        <p:nvSpPr>
          <p:cNvPr id="4" name="AutoShape 2">
            <a:extLst>
              <a:ext uri="{FF2B5EF4-FFF2-40B4-BE49-F238E27FC236}">
                <a16:creationId xmlns:a16="http://schemas.microsoft.com/office/drawing/2014/main" id="{7640C999-E680-D233-8D08-D5A10E79D26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AutoShape 4">
            <a:extLst>
              <a:ext uri="{FF2B5EF4-FFF2-40B4-BE49-F238E27FC236}">
                <a16:creationId xmlns:a16="http://schemas.microsoft.com/office/drawing/2014/main" id="{02493309-DC49-282E-97F8-EA990F6314C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11" name="AutoShape 2">
            <a:extLst>
              <a:ext uri="{FF2B5EF4-FFF2-40B4-BE49-F238E27FC236}">
                <a16:creationId xmlns:a16="http://schemas.microsoft.com/office/drawing/2014/main" id="{2D74C184-EEF9-CF04-31BF-EBC0B42483D8}"/>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7" name="Picture 6" descr="Text&#10;&#10;Description automatically generated with medium confidence">
            <a:extLst>
              <a:ext uri="{FF2B5EF4-FFF2-40B4-BE49-F238E27FC236}">
                <a16:creationId xmlns:a16="http://schemas.microsoft.com/office/drawing/2014/main" id="{CACC5FB8-5017-FBC6-E81B-73D9673AAC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3776" y="1600396"/>
            <a:ext cx="4637595" cy="4810125"/>
          </a:xfrm>
          <a:prstGeom prst="rect">
            <a:avLst/>
          </a:prstGeom>
        </p:spPr>
      </p:pic>
      <p:pic>
        <p:nvPicPr>
          <p:cNvPr id="9" name="Picture 8" descr="Text, whiteboard&#10;&#10;Description automatically generated">
            <a:extLst>
              <a:ext uri="{FF2B5EF4-FFF2-40B4-BE49-F238E27FC236}">
                <a16:creationId xmlns:a16="http://schemas.microsoft.com/office/drawing/2014/main" id="{E2A97FF1-8609-38D7-5E2D-E4215F47B5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5064" y="1600397"/>
            <a:ext cx="4063160" cy="4810125"/>
          </a:xfrm>
          <a:prstGeom prst="rect">
            <a:avLst/>
          </a:prstGeom>
        </p:spPr>
      </p:pic>
      <p:sp>
        <p:nvSpPr>
          <p:cNvPr id="8" name="Title 1">
            <a:extLst>
              <a:ext uri="{FF2B5EF4-FFF2-40B4-BE49-F238E27FC236}">
                <a16:creationId xmlns:a16="http://schemas.microsoft.com/office/drawing/2014/main" id="{ECC27BD6-AFAB-679A-C857-8243E15FC381}"/>
              </a:ext>
            </a:extLst>
          </p:cNvPr>
          <p:cNvSpPr>
            <a:spLocks noGrp="1"/>
          </p:cNvSpPr>
          <p:nvPr>
            <p:ph type="title"/>
          </p:nvPr>
        </p:nvSpPr>
        <p:spPr>
          <a:xfrm>
            <a:off x="0" y="419928"/>
            <a:ext cx="12191999" cy="974763"/>
          </a:xfrm>
        </p:spPr>
        <p:txBody>
          <a:bodyPr anchor="ctr"/>
          <a:lstStyle/>
          <a:p>
            <a:pPr algn="ctr" rtl="1"/>
            <a:r>
              <a:rPr lang="he-IL"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פתרון לשער מתחם ילדים</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03859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94FD7A1-69F9-F031-FC3E-A874AD778168}"/>
              </a:ext>
            </a:extLst>
          </p:cNvPr>
          <p:cNvSpPr txBox="1">
            <a:spLocks/>
          </p:cNvSpPr>
          <p:nvPr/>
        </p:nvSpPr>
        <p:spPr>
          <a:xfrm>
            <a:off x="8618774" y="1600397"/>
            <a:ext cx="3457575" cy="5334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ctr" rtl="1">
              <a:buFont typeface="Arial" panose="020B0604020202020204" pitchFamily="34" charset="0"/>
              <a:buChar char="•"/>
            </a:pPr>
            <a:endParaRPr lang="en-US" sz="2400" dirty="0"/>
          </a:p>
        </p:txBody>
      </p:sp>
      <p:sp>
        <p:nvSpPr>
          <p:cNvPr id="4" name="AutoShape 2">
            <a:extLst>
              <a:ext uri="{FF2B5EF4-FFF2-40B4-BE49-F238E27FC236}">
                <a16:creationId xmlns:a16="http://schemas.microsoft.com/office/drawing/2014/main" id="{7640C999-E680-D233-8D08-D5A10E79D26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5" name="AutoShape 4">
            <a:extLst>
              <a:ext uri="{FF2B5EF4-FFF2-40B4-BE49-F238E27FC236}">
                <a16:creationId xmlns:a16="http://schemas.microsoft.com/office/drawing/2014/main" id="{02493309-DC49-282E-97F8-EA990F6314C3}"/>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11" name="AutoShape 2">
            <a:extLst>
              <a:ext uri="{FF2B5EF4-FFF2-40B4-BE49-F238E27FC236}">
                <a16:creationId xmlns:a16="http://schemas.microsoft.com/office/drawing/2014/main" id="{2D74C184-EEF9-CF04-31BF-EBC0B42483D8}"/>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8" name="Picture 7" descr="Text&#10;&#10;Description automatically generated">
            <a:extLst>
              <a:ext uri="{FF2B5EF4-FFF2-40B4-BE49-F238E27FC236}">
                <a16:creationId xmlns:a16="http://schemas.microsoft.com/office/drawing/2014/main" id="{B9BA528C-0DB0-93F4-182B-FCCA9599B4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2875" y="1481137"/>
            <a:ext cx="3981450" cy="4810125"/>
          </a:xfrm>
          <a:prstGeom prst="rect">
            <a:avLst/>
          </a:prstGeom>
        </p:spPr>
      </p:pic>
      <p:sp>
        <p:nvSpPr>
          <p:cNvPr id="7" name="Title 1">
            <a:extLst>
              <a:ext uri="{FF2B5EF4-FFF2-40B4-BE49-F238E27FC236}">
                <a16:creationId xmlns:a16="http://schemas.microsoft.com/office/drawing/2014/main" id="{201B36AF-61C5-DB0E-E237-C42433A296BC}"/>
              </a:ext>
            </a:extLst>
          </p:cNvPr>
          <p:cNvSpPr>
            <a:spLocks noGrp="1"/>
          </p:cNvSpPr>
          <p:nvPr>
            <p:ph type="title"/>
          </p:nvPr>
        </p:nvSpPr>
        <p:spPr>
          <a:xfrm>
            <a:off x="0" y="419928"/>
            <a:ext cx="12191999" cy="974763"/>
          </a:xfrm>
        </p:spPr>
        <p:txBody>
          <a:bodyPr anchor="ctr"/>
          <a:lstStyle/>
          <a:p>
            <a:pPr algn="ctr" rtl="1"/>
            <a:r>
              <a:rPr lang="he-IL"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פתרון שער </a:t>
            </a:r>
            <a:r>
              <a:rPr lang="he-IL" b="1" dirty="0" err="1">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ג'ימבורי</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11236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 wall&#10;&#10;Description automatically generated">
            <a:extLst>
              <a:ext uri="{FF2B5EF4-FFF2-40B4-BE49-F238E27FC236}">
                <a16:creationId xmlns:a16="http://schemas.microsoft.com/office/drawing/2014/main" id="{8453CB9D-1B6C-2808-C2D7-B12DAECDB3EF}"/>
              </a:ext>
            </a:extLst>
          </p:cNvPr>
          <p:cNvPicPr>
            <a:picLocks noChangeAspect="1"/>
          </p:cNvPicPr>
          <p:nvPr/>
        </p:nvPicPr>
        <p:blipFill rotWithShape="1">
          <a:blip r:embed="rId2">
            <a:extLst>
              <a:ext uri="{28A0092B-C50C-407E-A947-70E740481C1C}">
                <a14:useLocalDpi xmlns:a14="http://schemas.microsoft.com/office/drawing/2010/main" val="0"/>
              </a:ext>
            </a:extLst>
          </a:blip>
          <a:srcRect l="15313" r="2971"/>
          <a:stretch/>
        </p:blipFill>
        <p:spPr>
          <a:xfrm rot="5400000">
            <a:off x="4381770" y="1703833"/>
            <a:ext cx="4712416" cy="4325104"/>
          </a:xfrm>
          <a:prstGeom prst="rect">
            <a:avLst/>
          </a:prstGeom>
        </p:spPr>
      </p:pic>
      <p:pic>
        <p:nvPicPr>
          <p:cNvPr id="7" name="Picture 6">
            <a:extLst>
              <a:ext uri="{FF2B5EF4-FFF2-40B4-BE49-F238E27FC236}">
                <a16:creationId xmlns:a16="http://schemas.microsoft.com/office/drawing/2014/main" id="{8AF68726-7053-88DF-C8AC-CAE772047D52}"/>
              </a:ext>
            </a:extLst>
          </p:cNvPr>
          <p:cNvPicPr>
            <a:picLocks noChangeAspect="1"/>
          </p:cNvPicPr>
          <p:nvPr/>
        </p:nvPicPr>
        <p:blipFill rotWithShape="1">
          <a:blip r:embed="rId3">
            <a:extLst>
              <a:ext uri="{28A0092B-C50C-407E-A947-70E740481C1C}">
                <a14:useLocalDpi xmlns:a14="http://schemas.microsoft.com/office/drawing/2010/main" val="0"/>
              </a:ext>
            </a:extLst>
          </a:blip>
          <a:srcRect l="43037" t="12028" r="-1" b="33758"/>
          <a:stretch/>
        </p:blipFill>
        <p:spPr>
          <a:xfrm rot="5400000">
            <a:off x="8635227" y="2375000"/>
            <a:ext cx="3906570" cy="2788468"/>
          </a:xfrm>
          <a:prstGeom prst="rect">
            <a:avLst/>
          </a:prstGeom>
        </p:spPr>
      </p:pic>
      <p:pic>
        <p:nvPicPr>
          <p:cNvPr id="9" name="Picture 8" descr="A picture containing indoor, wall, dirty, kitchen appliance&#10;&#10;Description automatically generated">
            <a:extLst>
              <a:ext uri="{FF2B5EF4-FFF2-40B4-BE49-F238E27FC236}">
                <a16:creationId xmlns:a16="http://schemas.microsoft.com/office/drawing/2014/main" id="{1A4BB755-3339-45A4-B0DD-9D643A97BB31}"/>
              </a:ext>
            </a:extLst>
          </p:cNvPr>
          <p:cNvPicPr>
            <a:picLocks noChangeAspect="1"/>
          </p:cNvPicPr>
          <p:nvPr/>
        </p:nvPicPr>
        <p:blipFill rotWithShape="1">
          <a:blip r:embed="rId4">
            <a:extLst>
              <a:ext uri="{28A0092B-C50C-407E-A947-70E740481C1C}">
                <a14:useLocalDpi xmlns:a14="http://schemas.microsoft.com/office/drawing/2010/main" val="0"/>
              </a:ext>
            </a:extLst>
          </a:blip>
          <a:srcRect l="12673" r="20264"/>
          <a:stretch/>
        </p:blipFill>
        <p:spPr>
          <a:xfrm rot="5400000">
            <a:off x="416947" y="1600020"/>
            <a:ext cx="3648801" cy="4080660"/>
          </a:xfrm>
          <a:prstGeom prst="rect">
            <a:avLst/>
          </a:prstGeom>
        </p:spPr>
      </p:pic>
      <p:sp>
        <p:nvSpPr>
          <p:cNvPr id="6" name="Title 1">
            <a:extLst>
              <a:ext uri="{FF2B5EF4-FFF2-40B4-BE49-F238E27FC236}">
                <a16:creationId xmlns:a16="http://schemas.microsoft.com/office/drawing/2014/main" id="{F12B3616-A465-8484-F8AE-D80C84CE236D}"/>
              </a:ext>
            </a:extLst>
          </p:cNvPr>
          <p:cNvSpPr>
            <a:spLocks noGrp="1"/>
          </p:cNvSpPr>
          <p:nvPr>
            <p:ph type="title"/>
          </p:nvPr>
        </p:nvSpPr>
        <p:spPr>
          <a:xfrm>
            <a:off x="0" y="419928"/>
            <a:ext cx="12191999" cy="974763"/>
          </a:xfrm>
        </p:spPr>
        <p:txBody>
          <a:bodyPr anchor="ctr"/>
          <a:lstStyle/>
          <a:p>
            <a:pPr algn="ctr" rtl="1"/>
            <a:r>
              <a:rPr lang="he-IL"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האבטיפוס</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3478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סרטון סופי - פעולת השער לאחר התקנה">
            <a:hlinkClick r:id="" action="ppaction://media"/>
            <a:extLst>
              <a:ext uri="{FF2B5EF4-FFF2-40B4-BE49-F238E27FC236}">
                <a16:creationId xmlns:a16="http://schemas.microsoft.com/office/drawing/2014/main" id="{BE874904-272D-FF1E-B9A8-8324AA6173E2}"/>
              </a:ext>
            </a:extLst>
          </p:cNvPr>
          <p:cNvPicPr>
            <a:picLocks noChangeAspect="1"/>
          </p:cNvPicPr>
          <p:nvPr>
            <a:videoFile r:link="rId1"/>
            <p:extLst>
              <p:ext uri="{DAA4B4D4-6D71-4841-9C94-3DE7FCFB9230}">
                <p14:media xmlns:p14="http://schemas.microsoft.com/office/powerpoint/2010/main" r:embed="rId2">
                  <p14:trim end="5653.2555"/>
                </p14:media>
              </p:ext>
            </p:extLst>
          </p:nvPr>
        </p:nvPicPr>
        <p:blipFill>
          <a:blip r:embed="rId6"/>
          <a:stretch>
            <a:fillRect/>
          </a:stretch>
        </p:blipFill>
        <p:spPr>
          <a:xfrm>
            <a:off x="3951728" y="2"/>
            <a:ext cx="3772792" cy="6857998"/>
          </a:xfrm>
          <a:prstGeom prst="rect">
            <a:avLst/>
          </a:prstGeom>
        </p:spPr>
      </p:pic>
      <p:pic>
        <p:nvPicPr>
          <p:cNvPr id="4" name="סרטון נוסף">
            <a:hlinkClick r:id="" action="ppaction://media"/>
            <a:extLst>
              <a:ext uri="{FF2B5EF4-FFF2-40B4-BE49-F238E27FC236}">
                <a16:creationId xmlns:a16="http://schemas.microsoft.com/office/drawing/2014/main" id="{B778B0E4-D36B-545B-4E40-E6369C0CEB3D}"/>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0" y="1"/>
            <a:ext cx="3772793" cy="6858000"/>
          </a:xfrm>
          <a:prstGeom prst="rect">
            <a:avLst/>
          </a:prstGeom>
        </p:spPr>
      </p:pic>
      <p:sp>
        <p:nvSpPr>
          <p:cNvPr id="7" name="Title 1">
            <a:extLst>
              <a:ext uri="{FF2B5EF4-FFF2-40B4-BE49-F238E27FC236}">
                <a16:creationId xmlns:a16="http://schemas.microsoft.com/office/drawing/2014/main" id="{6B33A4E2-6953-AF3E-9ABD-986E2805B6A2}"/>
              </a:ext>
            </a:extLst>
          </p:cNvPr>
          <p:cNvSpPr>
            <a:spLocks noGrp="1"/>
          </p:cNvSpPr>
          <p:nvPr>
            <p:ph type="title"/>
          </p:nvPr>
        </p:nvSpPr>
        <p:spPr>
          <a:xfrm>
            <a:off x="7724519" y="419928"/>
            <a:ext cx="4467479" cy="4780145"/>
          </a:xfrm>
        </p:spPr>
        <p:txBody>
          <a:bodyPr anchor="ctr"/>
          <a:lstStyle/>
          <a:p>
            <a:pPr algn="ctr" rtl="1"/>
            <a:r>
              <a:rPr lang="he-IL"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סרטוני פעולת האבטיפוס</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63148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10"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16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video>
              <p:cMediaNode vol="80000">
                <p:cTn id="17" fill="hold" display="0">
                  <p:stCondLst>
                    <p:cond delay="indefinite"/>
                  </p:stCondLst>
                </p:cTn>
                <p:tgtEl>
                  <p:spTgt spid="4"/>
                </p:tgtEl>
              </p:cMediaNode>
            </p:video>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6F726E7C-A2ED-DD53-F0AC-0CBD1B98CE7C}"/>
              </a:ext>
            </a:extLst>
          </p:cNvPr>
          <p:cNvSpPr>
            <a:spLocks noGrp="1"/>
          </p:cNvSpPr>
          <p:nvPr>
            <p:ph idx="1"/>
          </p:nvPr>
        </p:nvSpPr>
        <p:spPr>
          <a:xfrm>
            <a:off x="454274" y="1677410"/>
            <a:ext cx="11101136" cy="3779837"/>
          </a:xfrm>
        </p:spPr>
        <p:txBody>
          <a:bodyPr>
            <a:normAutofit/>
          </a:bodyPr>
          <a:lstStyle/>
          <a:p>
            <a:pPr algn="r" rtl="1"/>
            <a:r>
              <a:rPr lang="he-IL" sz="2500" dirty="0">
                <a:latin typeface="Calibri" panose="020F0502020204030204" pitchFamily="34" charset="0"/>
                <a:cs typeface="Calibri" panose="020F0502020204030204" pitchFamily="34" charset="0"/>
              </a:rPr>
              <a:t>כחלק מתהליך בניית השער וכתוצאה מתקציב הקורס ומגבלת זמן, התפשרנו על בניית שער יחיד. </a:t>
            </a:r>
          </a:p>
          <a:p>
            <a:pPr algn="r" rtl="1"/>
            <a:r>
              <a:rPr lang="he-IL" sz="2500" dirty="0">
                <a:latin typeface="Calibri" panose="020F0502020204030204" pitchFamily="34" charset="0"/>
                <a:cs typeface="Calibri" panose="020F0502020204030204" pitchFamily="34" charset="0"/>
              </a:rPr>
              <a:t>בהמשך ניתן לבנות שער נוסף עבור "ניצן הורים" בעזרת רשימת הוראות אשר מצורפת בדו"ח. </a:t>
            </a:r>
          </a:p>
          <a:p>
            <a:pPr algn="r" rtl="1"/>
            <a:r>
              <a:rPr lang="he-IL" sz="2500" dirty="0">
                <a:latin typeface="Calibri" panose="020F0502020204030204" pitchFamily="34" charset="0"/>
                <a:cs typeface="Calibri" panose="020F0502020204030204" pitchFamily="34" charset="0"/>
              </a:rPr>
              <a:t>ממשוב הלקוחות מסתמן שהפער היחידי שנשאר לטפל בו לאחר ההתקנה הינו כיוון של הקפיצים בצירים (השער לא נסגר עד הסוף בכל מרווח פתיחה – הגעה לנעילה).</a:t>
            </a:r>
            <a:endParaRPr lang="en-US" sz="2500" dirty="0">
              <a:latin typeface="Calibri" panose="020F0502020204030204" pitchFamily="34" charset="0"/>
              <a:cs typeface="Calibri" panose="020F0502020204030204" pitchFamily="34" charset="0"/>
            </a:endParaRPr>
          </a:p>
        </p:txBody>
      </p:sp>
      <p:sp>
        <p:nvSpPr>
          <p:cNvPr id="6" name="Title 1">
            <a:extLst>
              <a:ext uri="{FF2B5EF4-FFF2-40B4-BE49-F238E27FC236}">
                <a16:creationId xmlns:a16="http://schemas.microsoft.com/office/drawing/2014/main" id="{3A56F48B-6FA9-1F2B-1C9B-3714CD88A405}"/>
              </a:ext>
            </a:extLst>
          </p:cNvPr>
          <p:cNvSpPr>
            <a:spLocks noGrp="1"/>
          </p:cNvSpPr>
          <p:nvPr>
            <p:ph type="title"/>
          </p:nvPr>
        </p:nvSpPr>
        <p:spPr>
          <a:xfrm>
            <a:off x="0" y="419928"/>
            <a:ext cx="12191999" cy="974763"/>
          </a:xfrm>
        </p:spPr>
        <p:txBody>
          <a:bodyPr anchor="ctr"/>
          <a:lstStyle/>
          <a:p>
            <a:pPr algn="ctr" rtl="1"/>
            <a:r>
              <a:rPr lang="he-IL"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כוונות להמשך</a:t>
            </a:r>
            <a:endParaRPr lang="en-US"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71408100"/>
      </p:ext>
    </p:extLst>
  </p:cSld>
  <p:clrMapOvr>
    <a:masterClrMapping/>
  </p:clrMapOvr>
</p:sld>
</file>

<file path=ppt/theme/theme1.xml><?xml version="1.0" encoding="utf-8"?>
<a:theme xmlns:a="http://schemas.openxmlformats.org/drawingml/2006/main" name="GlowVTI">
  <a:themeElements>
    <a:clrScheme name="AnalogousFromLightSeedLeftStep">
      <a:dk1>
        <a:srgbClr val="000000"/>
      </a:dk1>
      <a:lt1>
        <a:srgbClr val="FFFFFF"/>
      </a:lt1>
      <a:dk2>
        <a:srgbClr val="242541"/>
      </a:dk2>
      <a:lt2>
        <a:srgbClr val="E8E6E2"/>
      </a:lt2>
      <a:accent1>
        <a:srgbClr val="6E99EE"/>
      </a:accent1>
      <a:accent2>
        <a:srgbClr val="24B0DE"/>
      </a:accent2>
      <a:accent3>
        <a:srgbClr val="36B59F"/>
      </a:accent3>
      <a:accent4>
        <a:srgbClr val="31B869"/>
      </a:accent4>
      <a:accent5>
        <a:srgbClr val="2DBC2D"/>
      </a:accent5>
      <a:accent6>
        <a:srgbClr val="6FB53C"/>
      </a:accent6>
      <a:hlink>
        <a:srgbClr val="948059"/>
      </a:hlink>
      <a:folHlink>
        <a:srgbClr val="7F7F7F"/>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364</TotalTime>
  <Words>255</Words>
  <Application>Microsoft Office PowerPoint</Application>
  <PresentationFormat>מסך רחב</PresentationFormat>
  <Paragraphs>29</Paragraphs>
  <Slides>10</Slides>
  <Notes>1</Notes>
  <HiddenSlides>0</HiddenSlides>
  <MMClips>3</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10</vt:i4>
      </vt:variant>
    </vt:vector>
  </HeadingPairs>
  <TitlesOfParts>
    <vt:vector size="15" baseType="lpstr">
      <vt:lpstr>Arial</vt:lpstr>
      <vt:lpstr>Avenir Next LT Pro</vt:lpstr>
      <vt:lpstr>Bell MT</vt:lpstr>
      <vt:lpstr>Calibri</vt:lpstr>
      <vt:lpstr>GlowVTI</vt:lpstr>
      <vt:lpstr>שערי ילדים</vt:lpstr>
      <vt:lpstr>תיאור האתגר</vt:lpstr>
      <vt:lpstr>מצגת של PowerPoint‏</vt:lpstr>
      <vt:lpstr>קונספטים ראשוניים</vt:lpstr>
      <vt:lpstr>פתרון לשער מתחם ילדים</vt:lpstr>
      <vt:lpstr>פתרון שער ג'ימבורי</vt:lpstr>
      <vt:lpstr>האבטיפוס</vt:lpstr>
      <vt:lpstr>סרטוני פעולת האבטיפוס</vt:lpstr>
      <vt:lpstr>כוונות להמשך</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שער ג'ימבורי הבעיה: אין דלת בכניסה לג'ימבורי, יש לווסת את כמות הילדים הנמצאת ברגע נתון על מנת לשמור על ביטחון הילדים ולהקל על המתנדבים בזמן הפעילות עם הילדים.  שער מעבר בין אזור ילדים למבוגרים הבעיה: השער נמוך וחלש מדי ונגיש לילדים לפתיחה וסגירה</dc:title>
  <dc:creator>Idan Babayov</dc:creator>
  <cp:lastModifiedBy>Shai Teplixke</cp:lastModifiedBy>
  <cp:revision>34</cp:revision>
  <dcterms:created xsi:type="dcterms:W3CDTF">2022-10-25T15:19:40Z</dcterms:created>
  <dcterms:modified xsi:type="dcterms:W3CDTF">2023-01-16T11:49:03Z</dcterms:modified>
</cp:coreProperties>
</file>

<file path=docProps/thumbnail.jpeg>
</file>